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58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08246" y="4312996"/>
            <a:ext cx="8825658" cy="2677648"/>
          </a:xfrm>
        </p:spPr>
        <p:txBody>
          <a:bodyPr/>
          <a:lstStyle/>
          <a:p>
            <a:pPr algn="ctr"/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/>
              <a:t/>
            </a:r>
            <a:br>
              <a:rPr lang="th-TH" b="1" dirty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การ</a:t>
            </a:r>
            <a:r>
              <a:rPr lang="th-TH" b="1" dirty="0" smtClean="0"/>
              <a:t>ขับเคลื่อนหลักสูตรต้านทุจริตศึกษา </a:t>
            </a:r>
            <a:br>
              <a:rPr lang="th-TH" b="1" dirty="0" smtClean="0"/>
            </a:br>
            <a:r>
              <a:rPr lang="th-TH" b="1" dirty="0" smtClean="0"/>
              <a:t>สำนักงานศึกษาธิการจังหวัด</a:t>
            </a:r>
            <a:r>
              <a:rPr lang="th-TH" b="1" dirty="0" smtClean="0"/>
              <a:t>พะเยา</a:t>
            </a:r>
            <a:br>
              <a:rPr lang="th-TH" b="1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3200" b="1" dirty="0" smtClean="0"/>
              <a:t>โดย นายศิลป์ชัย ขันดาวงศ์</a:t>
            </a:r>
            <a:br>
              <a:rPr lang="th-TH" sz="3200" b="1" dirty="0" smtClean="0"/>
            </a:br>
            <a:r>
              <a:rPr lang="th-TH" sz="3200" b="1" dirty="0" smtClean="0"/>
              <a:t>ศึกษานิเทศก์ ชำนาญการพิเศษ</a:t>
            </a:r>
            <a:r>
              <a:rPr lang="th-TH" b="1" dirty="0" smtClean="0"/>
              <a:t/>
            </a:r>
            <a:br>
              <a:rPr lang="th-TH" b="1" dirty="0" smtClean="0"/>
            </a:b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408" y="823478"/>
            <a:ext cx="1795799" cy="17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7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337955"/>
            <a:ext cx="8825659" cy="4301836"/>
          </a:xfrm>
        </p:spPr>
        <p:txBody>
          <a:bodyPr>
            <a:normAutofit/>
          </a:bodyPr>
          <a:lstStyle/>
          <a:p>
            <a:r>
              <a:rPr lang="en-US" b="1" dirty="0"/>
              <a:t>6</a:t>
            </a:r>
            <a:r>
              <a:rPr lang="th-TH" b="1" dirty="0"/>
              <a:t>. แนวทางการแก้ไขปัญหา </a:t>
            </a:r>
            <a:endParaRPr lang="th-TH" b="1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ประชุม สร้างความรู้ความเข้าใจให้กับทุกฝ่ายที่เกี่ยวข้อง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สร้างภาคีเครือข่ายการจัดการศึกษาเชิงพื้นที่</a:t>
            </a:r>
            <a:endParaRPr lang="en-US" dirty="0"/>
          </a:p>
          <a:p>
            <a:r>
              <a:rPr lang="en-US" b="1" dirty="0"/>
              <a:t>7</a:t>
            </a:r>
            <a:r>
              <a:rPr lang="th-TH" b="1" dirty="0"/>
              <a:t>. ข้อเสนอแนะ </a:t>
            </a:r>
            <a:endParaRPr lang="th-TH" b="1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ควรจัดประกวดผลการปฏิบัติที่เป็นเลิศ(</a:t>
            </a:r>
            <a:r>
              <a:rPr lang="en-US" dirty="0"/>
              <a:t>Best Practice</a:t>
            </a:r>
            <a:r>
              <a:rPr lang="th-TH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โดย กำหนดเกณฑ์ ในแต่ละประเภทแต่ละระดับ อย่างชัดเจน และให้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 คณะกรรมการประเมินเชิงประจักษ์ เมื่อผ่านเกณฑ์แล้วมอบรางวัล,เกียรติบัตร ในระดับจังหวัด ระดับภาค และระดับประเทศต่อไป</a:t>
            </a:r>
            <a:endParaRPr lang="en-US" dirty="0"/>
          </a:p>
          <a:p>
            <a:r>
              <a:rPr lang="en-US" b="1" dirty="0"/>
              <a:t>8</a:t>
            </a:r>
            <a:r>
              <a:rPr lang="th-TH" b="1" dirty="0"/>
              <a:t>. ปัจจัยที่ส่งผลให้การขับเคลื่อนหลักสูตรต้านทุจริตศึกษาประสบความสำเร็จ </a:t>
            </a:r>
            <a:endParaRPr lang="th-TH" b="1" dirty="0" smtClean="0"/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th-TH" dirty="0" smtClean="0"/>
              <a:t>- ผู้บริหาร คณะครูและบุคลากรทางการศึกษา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ศึกษานิเทศก์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-ผู้ปกครองนักเรียน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5844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ข้อมูล</a:t>
            </a:r>
            <a:r>
              <a:rPr lang="th-TH" dirty="0" smtClean="0"/>
              <a:t>ทั่วไปสำนักงานศึกษาธิการจังหวัดพะเยา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. </a:t>
            </a:r>
            <a:r>
              <a:rPr lang="th-TH" sz="2800" b="1" dirty="0" smtClean="0"/>
              <a:t>สถานศึกษา</a:t>
            </a:r>
            <a:r>
              <a:rPr lang="th-TH" sz="2800" b="1" dirty="0"/>
              <a:t>ใน</a:t>
            </a:r>
            <a:r>
              <a:rPr lang="th-TH" sz="2800" b="1" dirty="0" smtClean="0"/>
              <a:t>สังกัดกลุ่มส่งเสริมการจัดการศึกษาเอกชน จำนวน </a:t>
            </a:r>
            <a:r>
              <a:rPr lang="th-TH" sz="2800" b="1" dirty="0"/>
              <a:t>22 แห่ง </a:t>
            </a:r>
            <a:endParaRPr lang="th-TH" sz="2800" b="1" dirty="0" smtClean="0"/>
          </a:p>
          <a:p>
            <a:pPr marL="0" indent="0">
              <a:buNone/>
            </a:pPr>
            <a:r>
              <a:rPr lang="th-TH" sz="2800" b="1" dirty="0"/>
              <a:t> </a:t>
            </a:r>
            <a:r>
              <a:rPr lang="th-TH" sz="2800" b="1" dirty="0" smtClean="0"/>
              <a:t>      จำนวน ผู้เรียน  </a:t>
            </a:r>
            <a:r>
              <a:rPr lang="th-TH" sz="2800" b="1" dirty="0"/>
              <a:t>7,757   </a:t>
            </a:r>
            <a:r>
              <a:rPr lang="th-TH" sz="2800" b="1" dirty="0" smtClean="0"/>
              <a:t>คน  </a:t>
            </a:r>
          </a:p>
          <a:p>
            <a:pPr marL="0" indent="0">
              <a:buNone/>
            </a:pPr>
            <a:r>
              <a:rPr lang="th-TH" sz="2800" b="1" dirty="0" smtClean="0"/>
              <a:t>	 จำนวน ครูและ บุคลากร  662 คน</a:t>
            </a:r>
          </a:p>
          <a:p>
            <a:r>
              <a:rPr lang="th-TH" sz="2800" b="1" dirty="0" smtClean="0"/>
              <a:t>  สถานศึกษา</a:t>
            </a:r>
            <a:r>
              <a:rPr lang="th-TH" sz="2800" b="1" dirty="0"/>
              <a:t>ใน</a:t>
            </a:r>
            <a:r>
              <a:rPr lang="th-TH" sz="2800" b="1" dirty="0" smtClean="0"/>
              <a:t>สังกัด สำนักงานส่งเสริมการเรียนรู้จังหวัดพะเยา จำนวน </a:t>
            </a:r>
            <a:r>
              <a:rPr lang="th-TH" sz="2800" b="1" dirty="0"/>
              <a:t>9 </a:t>
            </a:r>
            <a:r>
              <a:rPr lang="th-TH" sz="2800" b="1" dirty="0" smtClean="0"/>
              <a:t>ศูนย์</a:t>
            </a:r>
          </a:p>
          <a:p>
            <a:pPr marL="0" indent="0">
              <a:buNone/>
            </a:pPr>
            <a:r>
              <a:rPr lang="th-TH" sz="2800" b="1" dirty="0"/>
              <a:t> </a:t>
            </a:r>
            <a:r>
              <a:rPr lang="th-TH" sz="2800" b="1" dirty="0" smtClean="0"/>
              <a:t>      จำนวน ผู้เรียน  </a:t>
            </a:r>
            <a:r>
              <a:rPr lang="th-TH" sz="2800" b="1" dirty="0"/>
              <a:t>4,686   </a:t>
            </a:r>
            <a:r>
              <a:rPr lang="th-TH" sz="2800" b="1" dirty="0" smtClean="0"/>
              <a:t>คน   </a:t>
            </a:r>
          </a:p>
          <a:p>
            <a:pPr marL="0" indent="0">
              <a:buNone/>
            </a:pPr>
            <a:r>
              <a:rPr lang="th-TH" sz="2800" b="1" dirty="0"/>
              <a:t> </a:t>
            </a:r>
            <a:r>
              <a:rPr lang="th-TH" sz="2800" b="1" dirty="0" smtClean="0"/>
              <a:t>      จำนวน ครู</a:t>
            </a:r>
            <a:r>
              <a:rPr lang="th-TH" sz="2800" b="1" dirty="0"/>
              <a:t>และ บุคลากร </a:t>
            </a:r>
            <a:r>
              <a:rPr lang="th-TH" sz="2800" b="1" dirty="0" smtClean="0"/>
              <a:t> </a:t>
            </a:r>
            <a:r>
              <a:rPr lang="en-US" sz="2400" b="1" dirty="0" smtClean="0"/>
              <a:t>177</a:t>
            </a:r>
            <a:r>
              <a:rPr lang="en-US" sz="2800" b="1" dirty="0" smtClean="0"/>
              <a:t> </a:t>
            </a:r>
            <a:r>
              <a:rPr lang="th-TH" sz="2800" b="1" dirty="0" smtClean="0"/>
              <a:t>คน</a:t>
            </a:r>
            <a:endParaRPr lang="en-US" sz="2800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430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นโยบายของสำนักงานศึกษาธิการจังหวัดพะเยา</a:t>
            </a:r>
            <a:r>
              <a:rPr lang="en-US" b="1" dirty="0"/>
              <a:t/>
            </a:r>
            <a:br>
              <a:rPr lang="en-US" b="1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223655"/>
            <a:ext cx="8825659" cy="4291445"/>
          </a:xfrm>
        </p:spPr>
        <p:txBody>
          <a:bodyPr>
            <a:normAutofit fontScale="92500" lnSpcReduction="10000"/>
          </a:bodyPr>
          <a:lstStyle/>
          <a:p>
            <a:r>
              <a:rPr lang="th-TH" sz="2400" b="1" dirty="0" smtClean="0"/>
              <a:t>วิสัยทัศน์</a:t>
            </a:r>
          </a:p>
          <a:p>
            <a:pPr marL="0" indent="0">
              <a:buNone/>
            </a:pPr>
            <a:r>
              <a:rPr lang="th-TH" sz="2400" b="1" dirty="0" smtClean="0"/>
              <a:t>	</a:t>
            </a:r>
            <a:r>
              <a:rPr lang="th-TH" sz="2400" b="1" dirty="0" err="1" smtClean="0"/>
              <a:t>บูรณา</a:t>
            </a:r>
            <a:r>
              <a:rPr lang="th-TH" sz="2400" b="1" dirty="0" smtClean="0"/>
              <a:t>การจัดการศึกษาอย่างมีประสิทธิภาพ ผู้เรียนมีคุณภาพและทักษะที่จำเป็นในโลกยุคใหม่</a:t>
            </a:r>
          </a:p>
          <a:p>
            <a:r>
              <a:rPr lang="th-TH" sz="2400" b="1" dirty="0" err="1" smtClean="0"/>
              <a:t>พันธ</a:t>
            </a:r>
            <a:r>
              <a:rPr lang="th-TH" sz="2400" b="1" dirty="0"/>
              <a:t>กิจ</a:t>
            </a:r>
          </a:p>
          <a:p>
            <a:pPr marL="0" indent="0">
              <a:buNone/>
            </a:pPr>
            <a:r>
              <a:rPr lang="th-TH" sz="2400" b="1" dirty="0" smtClean="0"/>
              <a:t>	1</a:t>
            </a:r>
            <a:r>
              <a:rPr lang="th-TH" sz="2400" b="1" dirty="0"/>
              <a:t>. ส่งเสริม สนับสนุนการบริหารและจัดการศึกษาแบบ</a:t>
            </a:r>
            <a:r>
              <a:rPr lang="th-TH" sz="2400" b="1" dirty="0" err="1"/>
              <a:t>บูรณา</a:t>
            </a:r>
            <a:r>
              <a:rPr lang="th-TH" sz="2400" b="1" dirty="0"/>
              <a:t>การทุกระดับ ทุกพื้นที่อย่างมีประสิทธิภาพ </a:t>
            </a:r>
            <a:r>
              <a:rPr lang="th-TH" sz="2400" b="1" dirty="0" smtClean="0"/>
              <a:t>	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2</a:t>
            </a:r>
            <a:r>
              <a:rPr lang="th-TH" sz="2400" b="1" dirty="0"/>
              <a:t>. ส่งเสริม สนับสนุนการพัฒนาคุณภาพการศึกษาในระบบ การศึกษานอกระบบและการศึกษา ตามอัธยาศัย ให้เท่าทันการเปลี่ยนแปลงในโลกยุคใหม่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3</a:t>
            </a:r>
            <a:r>
              <a:rPr lang="th-TH" sz="2400" b="1" dirty="0"/>
              <a:t>. ส่งเสริม สนับสนุนการสร้างโอกาส และความเสมอภาคทางการศึกษาอย่างทั่วถึง เหมาะสม ตามศักยภาพและช่วงวัยของผู้เรียน เพื่อลดความเหลื่อมล้ำทางการศึกษา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4</a:t>
            </a:r>
            <a:r>
              <a:rPr lang="th-TH" sz="2400" b="1" dirty="0"/>
              <a:t>. ส่งเสริม สนับสนุน พัฒนาสมรรถนะของข้าราชการครู และบุคลากรทางการศึกษาให้เท่าทัน การเปลี่ยนแปลงในโลกยุคใหม่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0084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7076" y="1316568"/>
            <a:ext cx="8761413" cy="706964"/>
          </a:xfrm>
        </p:spPr>
        <p:txBody>
          <a:bodyPr/>
          <a:lstStyle/>
          <a:p>
            <a:pPr algn="ctr"/>
            <a:r>
              <a:rPr lang="th-TH" b="1" dirty="0"/>
              <a:t>กา</a:t>
            </a:r>
            <a:r>
              <a:rPr lang="th-TH" b="1" dirty="0" smtClean="0"/>
              <a:t>ร</a:t>
            </a:r>
            <a:r>
              <a:rPr lang="th-TH" b="1" dirty="0"/>
              <a:t>บ</a:t>
            </a:r>
            <a:r>
              <a:rPr lang="th-TH" b="1" dirty="0" err="1"/>
              <a:t>รูณา</a:t>
            </a:r>
            <a:r>
              <a:rPr lang="th-TH" b="1" dirty="0" smtClean="0"/>
              <a:t>แนวทางการ</a:t>
            </a:r>
            <a:r>
              <a:rPr lang="th-TH" b="1" dirty="0"/>
              <a:t>ขับเคลื่อนหลักสูตรต้านทุจริต</a:t>
            </a:r>
            <a:r>
              <a:rPr lang="th-TH" b="1" dirty="0" smtClean="0"/>
              <a:t>ศึกษา </a:t>
            </a:r>
            <a:br>
              <a:rPr lang="th-TH" b="1" dirty="0" smtClean="0"/>
            </a:br>
            <a:r>
              <a:rPr lang="th-TH" b="1" dirty="0" smtClean="0"/>
              <a:t>ด้วยนโยบาย ต่างๆ </a:t>
            </a:r>
            <a:r>
              <a:rPr lang="th-TH" b="1" dirty="0"/>
              <a:t>ดังนี้</a:t>
            </a:r>
            <a:br>
              <a:rPr lang="th-TH" b="1" dirty="0"/>
            </a:br>
            <a:endParaRPr lang="en-US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296391"/>
            <a:ext cx="8825659" cy="3723409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th-TH" sz="2400" b="1" dirty="0" smtClean="0"/>
              <a:t>สมัชชา</a:t>
            </a:r>
            <a:r>
              <a:rPr lang="th-TH" sz="2400" b="1" dirty="0"/>
              <a:t>สภาการศึกษาระดับภูมิภาค</a:t>
            </a:r>
            <a:r>
              <a:rPr lang="th-TH" sz="2400" dirty="0"/>
              <a:t>” (</a:t>
            </a:r>
            <a:r>
              <a:rPr lang="en-US" sz="2400" dirty="0"/>
              <a:t>Regional Education Assembly) </a:t>
            </a:r>
            <a:r>
              <a:rPr lang="th-TH" sz="2400" dirty="0" smtClean="0"/>
              <a:t>: มุ่งเน้น </a:t>
            </a:r>
            <a:r>
              <a:rPr lang="th-TH" sz="2400" dirty="0"/>
              <a:t>2 ประเด็นหลัก คือ การสร้างหลักประกันการเข้าถึงการศึกษาเพื่อการมีงานทำ และการสร้างระบบนิเวศที่เอื้อต่อการเรียนรู้ตลอดชีวิตของคนทุกช่วงวัย ซึ่งเป็น</a:t>
            </a:r>
            <a:r>
              <a:rPr lang="th-TH" sz="2400" dirty="0" err="1"/>
              <a:t>พันธ</a:t>
            </a:r>
            <a:r>
              <a:rPr lang="th-TH" sz="2400" dirty="0"/>
              <a:t>สัญญาในการขับเคลื่อนการจัดการศึกษาร่วมกัน... </a:t>
            </a:r>
            <a:endParaRPr lang="th-TH" sz="2400" dirty="0" smtClean="0"/>
          </a:p>
          <a:p>
            <a:pPr>
              <a:buAutoNum type="arabicPeriod" startAt="2"/>
            </a:pPr>
            <a:r>
              <a:rPr lang="th-TH" sz="2400" b="1" dirty="0" smtClean="0"/>
              <a:t>พะเยา</a:t>
            </a:r>
            <a:r>
              <a:rPr lang="th-TH" sz="2400" b="1" dirty="0"/>
              <a:t>’ เมืองแห่งการเรียนรู้ (</a:t>
            </a:r>
            <a:r>
              <a:rPr lang="en-US" sz="2400" b="1" dirty="0"/>
              <a:t>Learning City)</a:t>
            </a:r>
            <a:r>
              <a:rPr lang="en-US" sz="2400" dirty="0"/>
              <a:t> </a:t>
            </a:r>
            <a:r>
              <a:rPr lang="th-TH" sz="2400" dirty="0"/>
              <a:t>เพื่อสร้างโอกาสในการเข้าถึงการศึกษาสำหรับทุก</a:t>
            </a:r>
            <a:r>
              <a:rPr lang="th-TH" sz="2400" dirty="0" smtClean="0"/>
              <a:t>คน ตัว</a:t>
            </a:r>
            <a:r>
              <a:rPr lang="th-TH" sz="2400" dirty="0"/>
              <a:t>แบบจัดการศึกษาเชิงพื้นที่’ ลดความเหลื่อม</a:t>
            </a:r>
            <a:r>
              <a:rPr lang="th-TH" sz="2400" dirty="0" smtClean="0"/>
              <a:t>ล้ำ</a:t>
            </a:r>
            <a:r>
              <a:rPr lang="en-US" sz="2400" dirty="0" smtClean="0"/>
              <a:t> </a:t>
            </a:r>
            <a:r>
              <a:rPr lang="th-TH" sz="2400" dirty="0" smtClean="0"/>
              <a:t>วาง</a:t>
            </a:r>
            <a:r>
              <a:rPr lang="th-TH" sz="2400" dirty="0"/>
              <a:t>แนวทางส่งเสริมการเรียนรู้ ผ่านการสำรวจความสนใจและจัดกิจกรรมบนฐานความต้องการของกลุ่มเป้าหมาย </a:t>
            </a:r>
            <a:r>
              <a:rPr lang="th-TH" sz="2400" dirty="0" smtClean="0"/>
              <a:t>การ</a:t>
            </a:r>
            <a:r>
              <a:rPr lang="th-TH" sz="2400" dirty="0"/>
              <a:t>รวมภาคีเครือข่ายระดับจังหวัด ทำให้เกิดการระดมทรัพยากรระหว่างหน่วยงาน นำสิ่งที่มีอยู่มาพัฒนาขึ้นเป็นนวัตกรรมใหม่ ให้เหมาะสม ทั่วถึง และมีประสิทธิภาพมากขึ้น โดยจัดทำหลักสูตร </a:t>
            </a:r>
            <a:r>
              <a:rPr lang="en-US" sz="2400" dirty="0"/>
              <a:t>Upskill-Reskill </a:t>
            </a:r>
            <a:r>
              <a:rPr lang="th-TH" sz="2400" dirty="0"/>
              <a:t>ที่ผู้เรียนสามารถเก็บหน่วย</a:t>
            </a:r>
            <a:r>
              <a:rPr lang="th-TH" sz="2400" dirty="0" err="1"/>
              <a:t>กิต</a:t>
            </a:r>
            <a:r>
              <a:rPr lang="th-TH" sz="2400" dirty="0"/>
              <a:t> รับประกาศนียบัตร และเข้าศึกษาต่อได้ที่มหาวิทยาลัย</a:t>
            </a:r>
            <a:r>
              <a:rPr lang="th-TH" sz="2400" dirty="0" smtClean="0"/>
              <a:t>พะเยา</a:t>
            </a:r>
          </a:p>
          <a:p>
            <a:pPr>
              <a:buAutoNum type="arabicPeriod" startAt="2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136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4" y="1326958"/>
            <a:ext cx="8761413" cy="706964"/>
          </a:xfrm>
        </p:spPr>
        <p:txBody>
          <a:bodyPr/>
          <a:lstStyle/>
          <a:p>
            <a:pPr algn="ctr"/>
            <a:r>
              <a:rPr lang="th-TH" b="1" dirty="0"/>
              <a:t>การบ</a:t>
            </a:r>
            <a:r>
              <a:rPr lang="th-TH" b="1" dirty="0" err="1"/>
              <a:t>รูณา</a:t>
            </a:r>
            <a:r>
              <a:rPr lang="th-TH" b="1" dirty="0"/>
              <a:t>แนวทางการขับเคลื่อนหลักสูตรต้านทุจริตศึกษา </a:t>
            </a:r>
            <a:br>
              <a:rPr lang="th-TH" b="1" dirty="0"/>
            </a:br>
            <a:r>
              <a:rPr lang="th-TH" b="1" dirty="0"/>
              <a:t>ด้วยนโยบาย ต่างๆ ดังนี้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244435"/>
            <a:ext cx="8825659" cy="443692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dirty="0"/>
              <a:t>	</a:t>
            </a:r>
            <a:r>
              <a:rPr lang="th-TH" sz="3600" b="1" dirty="0" smtClean="0"/>
              <a:t>3.นโยบาย</a:t>
            </a:r>
            <a:r>
              <a:rPr lang="th-TH" sz="3600" b="1" dirty="0"/>
              <a:t>ต่อเนื่องในการสนับสนุน</a:t>
            </a:r>
            <a:r>
              <a:rPr lang="th-TH" sz="2900" b="1" dirty="0"/>
              <a:t> </a:t>
            </a:r>
            <a:r>
              <a:rPr lang="en-US" sz="2500" b="1" dirty="0"/>
              <a:t>Soft Power </a:t>
            </a:r>
            <a:r>
              <a:rPr lang="th-TH" sz="2500" b="1" dirty="0" smtClean="0"/>
              <a:t>อุตสาหกรรม</a:t>
            </a:r>
            <a:r>
              <a:rPr lang="th-TH" sz="2500" b="1" dirty="0"/>
              <a:t>สร้างสรรค์ของไทย มุ่งส่งเสริมวัฒนธรรม </a:t>
            </a:r>
            <a:r>
              <a:rPr lang="th-TH" sz="4400" b="1" dirty="0"/>
              <a:t>5</a:t>
            </a:r>
            <a:r>
              <a:rPr lang="th-TH" sz="2500" b="1" dirty="0"/>
              <a:t> </a:t>
            </a:r>
            <a:r>
              <a:rPr lang="en-US" sz="2500" b="1" dirty="0"/>
              <a:t>F </a:t>
            </a:r>
            <a:r>
              <a:rPr lang="th-TH" sz="2500" b="1" dirty="0" smtClean="0"/>
              <a:t>ให้</a:t>
            </a:r>
            <a:r>
              <a:rPr lang="th-TH" sz="2500" b="1" dirty="0"/>
              <a:t>กลายเป็นสินค้าทางส่งออกทางวัฒนธรรมสำคัญของ</a:t>
            </a:r>
            <a:r>
              <a:rPr lang="th-TH" sz="2500" b="1" dirty="0" smtClean="0"/>
              <a:t>ไทย เอกลักษณ์</a:t>
            </a:r>
            <a:r>
              <a:rPr lang="th-TH" sz="2500" b="1" dirty="0"/>
              <a:t>วัฒนธรรมไทย มีประวัติศาสตร์ยาวนาน เป็นรากฐานที่เป็นทุนทางวัฒนธรรม สะท้อนผ่าน</a:t>
            </a:r>
            <a:br>
              <a:rPr lang="th-TH" sz="2500" b="1" dirty="0"/>
            </a:br>
            <a:r>
              <a:rPr lang="th-TH" sz="2500" b="1" dirty="0" smtClean="0"/>
              <a:t>	</a:t>
            </a:r>
            <a:r>
              <a:rPr lang="th-TH" sz="3300" b="1" dirty="0" smtClean="0"/>
              <a:t>3.1</a:t>
            </a:r>
            <a:r>
              <a:rPr lang="th-TH" sz="4400" b="1" dirty="0"/>
              <a:t> </a:t>
            </a:r>
            <a:r>
              <a:rPr lang="th-TH" sz="2500" b="1" dirty="0"/>
              <a:t>อาหาร (</a:t>
            </a:r>
            <a:r>
              <a:rPr lang="en-US" sz="2500" b="1" dirty="0"/>
              <a:t>Food</a:t>
            </a:r>
            <a:r>
              <a:rPr lang="en-US" sz="2500" b="1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00" b="1" dirty="0" smtClean="0"/>
              <a:t>	</a:t>
            </a:r>
            <a:r>
              <a:rPr lang="en-US" sz="2000" b="1" dirty="0" smtClean="0"/>
              <a:t>3.2</a:t>
            </a:r>
            <a:r>
              <a:rPr lang="en-US" sz="2500" b="1" dirty="0" smtClean="0"/>
              <a:t> </a:t>
            </a:r>
            <a:r>
              <a:rPr lang="th-TH" sz="2500" b="1" dirty="0" smtClean="0"/>
              <a:t> ภาพยนตร์</a:t>
            </a:r>
            <a:r>
              <a:rPr lang="th-TH" sz="2500" b="1" dirty="0"/>
              <a:t>และ</a:t>
            </a:r>
            <a:r>
              <a:rPr lang="th-TH" sz="2500" b="1" dirty="0" err="1"/>
              <a:t>วีดิ</a:t>
            </a:r>
            <a:r>
              <a:rPr lang="th-TH" sz="2500" b="1" dirty="0"/>
              <a:t>ทัศน์ (</a:t>
            </a:r>
            <a:r>
              <a:rPr lang="en-US" sz="2500" b="1" dirty="0"/>
              <a:t>Film)</a:t>
            </a:r>
            <a:br>
              <a:rPr lang="en-US" sz="2500" b="1" dirty="0"/>
            </a:br>
            <a:r>
              <a:rPr lang="en-US" sz="2500" b="1" dirty="0" smtClean="0"/>
              <a:t>	</a:t>
            </a:r>
            <a:r>
              <a:rPr lang="en-US" sz="2000" b="1" dirty="0" smtClean="0"/>
              <a:t>3.3</a:t>
            </a:r>
            <a:r>
              <a:rPr lang="en-US" sz="2500" b="1" dirty="0" smtClean="0"/>
              <a:t> </a:t>
            </a:r>
            <a:r>
              <a:rPr lang="th-TH" sz="2500" b="1" dirty="0" smtClean="0"/>
              <a:t> การ</a:t>
            </a:r>
            <a:r>
              <a:rPr lang="th-TH" sz="2500" b="1" dirty="0"/>
              <a:t>ออกแบบแฟชั่นไทย (</a:t>
            </a:r>
            <a:r>
              <a:rPr lang="en-US" sz="2500" b="1" dirty="0"/>
              <a:t>Fashion)</a:t>
            </a:r>
            <a:br>
              <a:rPr lang="en-US" sz="2500" b="1" dirty="0"/>
            </a:br>
            <a:r>
              <a:rPr lang="en-US" sz="2500" b="1" dirty="0" smtClean="0"/>
              <a:t>	</a:t>
            </a:r>
            <a:r>
              <a:rPr lang="en-US" sz="2000" b="1" dirty="0" smtClean="0"/>
              <a:t>3.4</a:t>
            </a:r>
            <a:r>
              <a:rPr lang="en-US" sz="2500" b="1" dirty="0" smtClean="0"/>
              <a:t> </a:t>
            </a:r>
            <a:r>
              <a:rPr lang="th-TH" sz="2500" b="1" dirty="0" smtClean="0"/>
              <a:t> ศิลปะ</a:t>
            </a:r>
            <a:r>
              <a:rPr lang="th-TH" sz="2500" b="1" dirty="0"/>
              <a:t>การป้องกันตัวแบบไทย (</a:t>
            </a:r>
            <a:r>
              <a:rPr lang="en-US" sz="2500" b="1" dirty="0"/>
              <a:t>Fighting)  </a:t>
            </a:r>
            <a:br>
              <a:rPr lang="en-US" sz="2500" b="1" dirty="0"/>
            </a:br>
            <a:r>
              <a:rPr lang="en-US" sz="2500" b="1" dirty="0" smtClean="0"/>
              <a:t>	</a:t>
            </a:r>
            <a:r>
              <a:rPr lang="en-US" sz="2000" b="1" dirty="0" smtClean="0"/>
              <a:t>3.5</a:t>
            </a:r>
            <a:r>
              <a:rPr lang="en-US" sz="2500" b="1" dirty="0" smtClean="0"/>
              <a:t> </a:t>
            </a:r>
            <a:r>
              <a:rPr lang="th-TH" sz="2500" b="1" dirty="0" smtClean="0"/>
              <a:t> เทศกาล</a:t>
            </a:r>
            <a:r>
              <a:rPr lang="th-TH" sz="2500" b="1" dirty="0"/>
              <a:t>ประเพณีไทย (</a:t>
            </a:r>
            <a:r>
              <a:rPr lang="en-US" sz="2500" b="1" dirty="0"/>
              <a:t>Festival)</a:t>
            </a:r>
            <a:r>
              <a:rPr lang="en-US" sz="2000" b="1" dirty="0"/>
              <a:t> </a:t>
            </a:r>
            <a:endParaRPr lang="en-US" sz="20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500" b="1" dirty="0" smtClean="0"/>
              <a:t>	</a:t>
            </a:r>
            <a:r>
              <a:rPr lang="th-TH" sz="1600" dirty="0"/>
              <a:t>	</a:t>
            </a:r>
            <a:endParaRPr lang="th-TH" sz="1600" dirty="0" smtClean="0"/>
          </a:p>
        </p:txBody>
      </p:sp>
    </p:spTree>
    <p:extLst>
      <p:ext uri="{BB962C8B-B14F-4D97-AF65-F5344CB8AC3E}">
        <p14:creationId xmlns:p14="http://schemas.microsoft.com/office/powerpoint/2010/main" val="277105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7076" y="1389304"/>
            <a:ext cx="8761413" cy="706964"/>
          </a:xfrm>
        </p:spPr>
        <p:txBody>
          <a:bodyPr/>
          <a:lstStyle/>
          <a:p>
            <a:pPr algn="ctr"/>
            <a:r>
              <a:rPr lang="th-TH" b="1" dirty="0"/>
              <a:t>การบ</a:t>
            </a:r>
            <a:r>
              <a:rPr lang="th-TH" b="1" dirty="0" err="1"/>
              <a:t>รูณา</a:t>
            </a:r>
            <a:r>
              <a:rPr lang="th-TH" b="1" dirty="0"/>
              <a:t>แนวทางการขับเคลื่อนหลักสูตรต้านทุจริตศึกษา </a:t>
            </a:r>
            <a:br>
              <a:rPr lang="th-TH" b="1" dirty="0"/>
            </a:br>
            <a:r>
              <a:rPr lang="th-TH" b="1" dirty="0"/>
              <a:t>ด้วยนโยบาย ต่างๆ ดังนี้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296391"/>
            <a:ext cx="8825659" cy="4125191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4. </a:t>
            </a:r>
            <a:r>
              <a:rPr lang="th-TH" sz="2000" b="1" dirty="0"/>
              <a:t>หลักสูตรต้านทุจริตศึกษา </a:t>
            </a:r>
            <a:endParaRPr lang="th-TH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h-TH" sz="2000" b="1" dirty="0"/>
              <a:t>	</a:t>
            </a:r>
            <a:r>
              <a:rPr lang="th-TH" sz="2000" b="1" dirty="0" smtClean="0"/>
              <a:t>- เพิ่มเติม </a:t>
            </a:r>
            <a:r>
              <a:rPr lang="th-TH" sz="2000" b="1" dirty="0"/>
              <a:t>มัธยมศึกษาตอน</a:t>
            </a:r>
            <a:r>
              <a:rPr lang="th-TH" sz="2000" b="1" dirty="0" smtClean="0"/>
              <a:t>ปลาย เรื่อง ป่า</a:t>
            </a:r>
            <a:r>
              <a:rPr lang="th-TH" sz="2000" b="1" dirty="0"/>
              <a:t>ไม้ </a:t>
            </a:r>
            <a:r>
              <a:rPr lang="th-TH" sz="2000" b="1" dirty="0" smtClean="0"/>
              <a:t>และ ทะเล)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000" b="1" dirty="0"/>
              <a:t>	</a:t>
            </a:r>
            <a:r>
              <a:rPr lang="th-TH" sz="2000" b="1" dirty="0" smtClean="0"/>
              <a:t>- การบูร</a:t>
            </a:r>
            <a:r>
              <a:rPr lang="th-TH" sz="2000" b="1" dirty="0" err="1" smtClean="0"/>
              <a:t>ณา</a:t>
            </a:r>
            <a:r>
              <a:rPr lang="th-TH" sz="2000" b="1" dirty="0" smtClean="0"/>
              <a:t>การ เนื้อการสาระกับวิชาต่างๆ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000" b="1" dirty="0"/>
              <a:t>	</a:t>
            </a:r>
            <a:r>
              <a:rPr lang="th-TH" sz="2000" b="1" dirty="0" smtClean="0"/>
              <a:t>- การจัดกิจกรรรมพัฒนาผู้เรียน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4000" b="1" dirty="0" smtClean="0"/>
              <a:t>5.</a:t>
            </a:r>
            <a:r>
              <a:rPr lang="th-TH" sz="2400" b="1" dirty="0" smtClean="0"/>
              <a:t> โครงการการพัฒนาหลักสูตรต่อเนื่องเชื่อมโยงการศึกษาขั้นพื้นฐานกับอาชีวศึกษาและอุดมศึกษา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- </a:t>
            </a:r>
            <a:r>
              <a:rPr lang="en-US" sz="2400" dirty="0"/>
              <a:t>Credit </a:t>
            </a:r>
            <a:r>
              <a:rPr lang="en-US" sz="2400" dirty="0" smtClean="0"/>
              <a:t>Bank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-</a:t>
            </a:r>
            <a:r>
              <a:rPr lang="th-TH" sz="2400" dirty="0" smtClean="0"/>
              <a:t> ทวิศึกษา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h-TH" sz="4000" b="1" dirty="0" smtClean="0"/>
              <a:t>6</a:t>
            </a:r>
            <a:r>
              <a:rPr lang="th-TH" sz="4000" b="1" dirty="0"/>
              <a:t>.</a:t>
            </a:r>
            <a:r>
              <a:rPr lang="th-TH" sz="2400" b="1" dirty="0"/>
              <a:t> หลักสูตร</a:t>
            </a:r>
            <a:r>
              <a:rPr lang="th-TH" sz="2400" b="1" dirty="0" smtClean="0"/>
              <a:t>ท้องถิ่น เช่น </a:t>
            </a:r>
            <a:r>
              <a:rPr lang="th-TH" sz="2400" b="1" dirty="0"/>
              <a:t>พะเยาศึกษา ,แม่ใจ</a:t>
            </a:r>
            <a:r>
              <a:rPr lang="th-TH" sz="2400" b="1" dirty="0" smtClean="0"/>
              <a:t>ศึกษา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4000" b="1" dirty="0" smtClean="0"/>
              <a:t>7.</a:t>
            </a:r>
            <a:r>
              <a:rPr lang="th-TH" sz="2400" b="1" dirty="0" smtClean="0"/>
              <a:t> </a:t>
            </a:r>
            <a:r>
              <a:rPr lang="th-TH" sz="2400" b="1" dirty="0"/>
              <a:t>หลักสูตร</a:t>
            </a:r>
            <a:r>
              <a:rPr lang="th-TH" sz="2400" b="1" dirty="0" smtClean="0"/>
              <a:t>สถานศึกษา</a:t>
            </a:r>
          </a:p>
          <a:p>
            <a:pPr marL="0" indent="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- ระบบช่วยเหลือผู้เรียน </a:t>
            </a:r>
            <a:r>
              <a:rPr lang="en-US" sz="2400" b="1" dirty="0" smtClean="0"/>
              <a:t>DKT_ Online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01014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 smtClean="0"/>
              <a:t>การ</a:t>
            </a:r>
            <a:r>
              <a:rPr lang="th-TH" dirty="0"/>
              <a:t>บริหารจัดการหลักสูตรต้านทุจริตศึกษา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59564" y="3247736"/>
            <a:ext cx="4082064" cy="243609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th-TH" dirty="0" smtClean="0"/>
              <a:t>- การ</a:t>
            </a:r>
            <a:r>
              <a:rPr lang="th-TH" dirty="0"/>
              <a:t>วางแผนการนำหลักสูตรต้านทุจริตศึกษาไปใช้ </a:t>
            </a:r>
            <a:endParaRPr lang="en-US" dirty="0"/>
          </a:p>
          <a:p>
            <a:r>
              <a:rPr lang="th-TH" dirty="0"/>
              <a:t>- การแต่งตั้งคณะกรรมการดำเนินงาน </a:t>
            </a:r>
            <a:endParaRPr lang="en-US" dirty="0"/>
          </a:p>
          <a:p>
            <a:r>
              <a:rPr lang="th-TH" dirty="0"/>
              <a:t>- การประชุมชี้แจงแนวทางการดำเนินงาน </a:t>
            </a:r>
            <a:endParaRPr lang="en-US" dirty="0"/>
          </a:p>
          <a:p>
            <a:r>
              <a:rPr lang="th-TH" dirty="0"/>
              <a:t>- การนำหลักสูตรต้านทุจริตศึกษาไปใช้ </a:t>
            </a:r>
            <a:endParaRPr lang="en-US" dirty="0"/>
          </a:p>
          <a:p>
            <a:r>
              <a:rPr lang="th-TH" dirty="0"/>
              <a:t>- การนิเทศ ติดตามผลภายในสถานศึกษา </a:t>
            </a:r>
            <a:endParaRPr lang="en-US" dirty="0"/>
          </a:p>
          <a:p>
            <a:r>
              <a:rPr lang="th-TH" dirty="0"/>
              <a:t>- การรายงานผลการดำเนินงานต่อต้นสังกัด 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957528" y="3935844"/>
            <a:ext cx="4082064" cy="10125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 smtClean="0"/>
              <a:t>การนิเทศ กำกับติดตามและประเมิน สถานศึกษาในการนำหลักสูตรต้านทุจริตศึกษาไปใช้ในการจัดการเรียนการสอน ตามบริบท</a:t>
            </a:r>
            <a:endParaRPr lang="en-US" b="1" dirty="0" smtClean="0"/>
          </a:p>
          <a:p>
            <a:pPr marL="0" indent="0">
              <a:buFont typeface="Wingdings 3" charset="2"/>
              <a:buNone/>
            </a:pPr>
            <a:endParaRPr lang="th-TH" dirty="0"/>
          </a:p>
        </p:txBody>
      </p:sp>
      <p:sp>
        <p:nvSpPr>
          <p:cNvPr id="5" name="ลูกศรลง 4"/>
          <p:cNvSpPr/>
          <p:nvPr/>
        </p:nvSpPr>
        <p:spPr>
          <a:xfrm rot="16022982">
            <a:off x="5642264" y="4249882"/>
            <a:ext cx="706581" cy="384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811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th-TH" dirty="0"/>
              <a:t>. ประโยชน์ที่หน่วยงาน/สถานศึกษาได้รับจากการขับเคลื่อนหลักสูตรต้านทุจริตศึกษา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42774"/>
          </a:xfrm>
        </p:spPr>
        <p:txBody>
          <a:bodyPr>
            <a:normAutofit/>
          </a:bodyPr>
          <a:lstStyle/>
          <a:p>
            <a:r>
              <a:rPr lang="th-TH" b="1" dirty="0" smtClean="0"/>
              <a:t>หน่วยงาน</a:t>
            </a:r>
            <a:r>
              <a:rPr lang="th-TH" b="1" dirty="0"/>
              <a:t>/สถานศึกษา </a:t>
            </a:r>
            <a:endParaRPr lang="th-TH" b="1" dirty="0" smtClean="0"/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 - ระบบการประกันคุณภาพการศึกษา,การสร้างความมั่นใจให้กับผู้ปกครอง, นักเรียน,นักศึกษา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หลักสูตรสถานศึกษาที่มีความสมบูรณ์ทุกด้าน</a:t>
            </a:r>
            <a:endParaRPr lang="en-US" dirty="0"/>
          </a:p>
          <a:p>
            <a:r>
              <a:rPr lang="th-TH" b="1" dirty="0" smtClean="0"/>
              <a:t>ครูผู้สอน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การจัดทำผลงานด้านวิชาการ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สามารถออกแบบวิธีการสอนได้อย่างหลากหลาย</a:t>
            </a:r>
            <a:endParaRPr lang="en-US" dirty="0"/>
          </a:p>
          <a:p>
            <a:r>
              <a:rPr lang="th-TH" b="1" dirty="0" smtClean="0"/>
              <a:t>ผู้เรียน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มีความภาคภูมิใจ มั่นใจกล้าแสดงออก อย่างสร้างสรรค์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มีคุณลักษณะที่พึงประสงค์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6200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th-TH" dirty="0"/>
              <a:t>. ปัญหา อุปสรรคในการ</a:t>
            </a:r>
            <a:r>
              <a:rPr lang="th-TH" dirty="0" smtClean="0"/>
              <a:t>ดำเนินงา</a:t>
            </a:r>
            <a:r>
              <a:rPr lang="th-TH" dirty="0"/>
              <a:t>น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ปัญหา </a:t>
            </a:r>
            <a:r>
              <a:rPr lang="th-TH" b="1" dirty="0"/>
              <a:t>อุปสรรคจากการบริหารจัดการ </a:t>
            </a:r>
            <a:endParaRPr lang="th-TH" b="1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การปรับปรุงหลักสูตร ที่มีความละเอียดให้มีความชัดเจนสู่การนำไปจัดการเรียนการสอน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หลักการบูร</a:t>
            </a:r>
            <a:r>
              <a:rPr lang="th-TH" dirty="0" err="1" smtClean="0"/>
              <a:t>ณา</a:t>
            </a:r>
            <a:r>
              <a:rPr lang="th-TH" dirty="0" smtClean="0"/>
              <a:t>หลักสูตร ในการวิเคราะห์เนื้อสาระวิชา และจัดเวลาเรียนให้เหมาะสมลงตัว</a:t>
            </a:r>
            <a:endParaRPr lang="en-US" dirty="0" smtClean="0"/>
          </a:p>
          <a:p>
            <a:r>
              <a:rPr lang="th-TH" b="1" dirty="0" smtClean="0"/>
              <a:t>ปัญหา อุปสรรคจากการขับเคลื่อนหลักสูตรต้านทุจริตศึกษา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การสร้างความรู้ความเข้าใจให้กับบุคลากร ที่ต้องใช้งบประมาณ และเวลาที่เหมาะสม</a:t>
            </a:r>
          </a:p>
          <a:p>
            <a:r>
              <a:rPr lang="th-TH" b="1" dirty="0" smtClean="0"/>
              <a:t>ปัญหา </a:t>
            </a:r>
            <a:r>
              <a:rPr lang="th-TH" b="1" dirty="0"/>
              <a:t>อุปสรรคอื่น ๆ ที่มีผลกระทบต่อการไม่บรรลุวัตถุประสงค์ </a:t>
            </a:r>
            <a:endParaRPr lang="th-TH" b="1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 ผู้ปกครองบางส่วนต้องการให้ทางโรงเรียนเน้นคุณภาพด้านวิชาการมากกว่า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25324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สำหรับห้องประชุม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อิออนสำหรับห้องประชุม</Template>
  <TotalTime>306</TotalTime>
  <Words>308</Words>
  <Application>Microsoft Office PowerPoint</Application>
  <PresentationFormat>แบบจอกว้าง</PresentationFormat>
  <Paragraphs>71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6" baseType="lpstr">
      <vt:lpstr>Angsana New</vt:lpstr>
      <vt:lpstr>Arial</vt:lpstr>
      <vt:lpstr>Century Gothic</vt:lpstr>
      <vt:lpstr>Cordia New</vt:lpstr>
      <vt:lpstr>Wingdings 3</vt:lpstr>
      <vt:lpstr>อิออนสำหรับห้องประชุม</vt:lpstr>
      <vt:lpstr>    การขับเคลื่อนหลักสูตรต้านทุจริตศึกษา  สำนักงานศึกษาธิการจังหวัดพะเยา  โดย นายศิลป์ชัย ขันดาวงศ์ ศึกษานิเทศก์ ชำนาญการพิเศษ </vt:lpstr>
      <vt:lpstr>ข้อมูลทั่วไปสำนักงานศึกษาธิการจังหวัดพะเยา</vt:lpstr>
      <vt:lpstr>นโยบายของสำนักงานศึกษาธิการจังหวัดพะเยา </vt:lpstr>
      <vt:lpstr>การบรูณาแนวทางการขับเคลื่อนหลักสูตรต้านทุจริตศึกษา  ด้วยนโยบาย ต่างๆ ดังนี้ </vt:lpstr>
      <vt:lpstr>การบรูณาแนวทางการขับเคลื่อนหลักสูตรต้านทุจริตศึกษา  ด้วยนโยบาย ต่างๆ ดังนี้ </vt:lpstr>
      <vt:lpstr>การบรูณาแนวทางการขับเคลื่อนหลักสูตรต้านทุจริตศึกษา  ด้วยนโยบาย ต่างๆ ดังนี้ </vt:lpstr>
      <vt:lpstr>การบริหารจัดการหลักสูตรต้านทุจริตศึกษา  </vt:lpstr>
      <vt:lpstr>4. ประโยชน์ที่หน่วยงาน/สถานศึกษาได้รับจากการขับเคลื่อนหลักสูตรต้านทุจริตศึกษา  </vt:lpstr>
      <vt:lpstr>5. ปัญหา อุปสรรคในการดำเนินงาน  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การขับเคลื่อนหลักสูตรต้านทุจริตศึกษา  สำนักงานศึกษาธิการจังหวัดพะเยา</dc:title>
  <dc:creator>computer</dc:creator>
  <cp:lastModifiedBy>computer</cp:lastModifiedBy>
  <cp:revision>31</cp:revision>
  <dcterms:created xsi:type="dcterms:W3CDTF">2023-08-17T07:17:02Z</dcterms:created>
  <dcterms:modified xsi:type="dcterms:W3CDTF">2023-08-21T07:18:19Z</dcterms:modified>
</cp:coreProperties>
</file>